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mailto:talabosdavidne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3.jpe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5847DE-FBA9-7281-3894-54320D9F5F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000" b="1" dirty="0">
                <a:solidFill>
                  <a:srgbClr val="FF0000"/>
                </a:solidFill>
              </a:rPr>
              <a:t>Az elektronikus közbeszerzési rendszer vállalkozói szemmel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7635B08-4519-FA94-2D84-1D10C5513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9451" y="4342634"/>
            <a:ext cx="9070848" cy="457201"/>
          </a:xfrm>
        </p:spPr>
        <p:txBody>
          <a:bodyPr>
            <a:noAutofit/>
          </a:bodyPr>
          <a:lstStyle/>
          <a:p>
            <a:r>
              <a:rPr lang="hu-HU" sz="2000" b="1" i="1" dirty="0"/>
              <a:t>Talabos Dávidné Dr. Lukács Nikolett jogász, közbeszerzési szakértő (PhD.)</a:t>
            </a:r>
          </a:p>
          <a:p>
            <a:r>
              <a:rPr lang="hu-HU" sz="2000" b="1" i="1" dirty="0"/>
              <a:t>Dr. Berecz Orsolya Kft.</a:t>
            </a:r>
          </a:p>
        </p:txBody>
      </p:sp>
      <p:pic>
        <p:nvPicPr>
          <p:cNvPr id="2050" name="Picture 2" descr="Közbeszerzés nélkül, bő 7 milliárd forintból fejlesztené a kormány az Elektronikus  Közbeszerzési Rendszert | atlatszo.hu">
            <a:extLst>
              <a:ext uri="{FF2B5EF4-FFF2-40B4-BE49-F238E27FC236}">
                <a16:creationId xmlns:a16="http://schemas.microsoft.com/office/drawing/2014/main" id="{E0576593-D863-0532-2F4B-59CFD62C3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688" y="49423"/>
            <a:ext cx="3807411" cy="214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arget Consulting Közbeszerzési Tanácsadó Iroda">
            <a:extLst>
              <a:ext uri="{FF2B5EF4-FFF2-40B4-BE49-F238E27FC236}">
                <a16:creationId xmlns:a16="http://schemas.microsoft.com/office/drawing/2014/main" id="{BD63AA37-4160-C0F0-170E-B9017562E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69161" cy="228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z EKR rendszer | Tender Help Hungary">
            <a:extLst>
              <a:ext uri="{FF2B5EF4-FFF2-40B4-BE49-F238E27FC236}">
                <a16:creationId xmlns:a16="http://schemas.microsoft.com/office/drawing/2014/main" id="{498E5641-1458-8BF5-02A7-3913F76BA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957" y="5427893"/>
            <a:ext cx="5573835" cy="142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73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21DFF71-C496-9503-662B-2EEA3AC3D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/>
              <a:t>Regisztráció, bejelentkezés a </a:t>
            </a:r>
            <a:br>
              <a:rPr lang="hu-HU" sz="2800" b="1" dirty="0"/>
            </a:br>
            <a:r>
              <a:rPr lang="hu-HU" sz="2800" b="1" dirty="0"/>
              <a:t>rendszerbe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DD6846A-E72E-2B78-B5C5-5851C8FE1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1. lépés: A természetes személy regisztrációja</a:t>
            </a:r>
          </a:p>
          <a:p>
            <a:r>
              <a:rPr lang="hu-HU" dirty="0"/>
              <a:t>2. lépés: Szervezet regisztrációja</a:t>
            </a:r>
          </a:p>
          <a:p>
            <a:r>
              <a:rPr lang="hu-HU" dirty="0"/>
              <a:t>A kód </a:t>
            </a:r>
            <a:r>
              <a:rPr lang="hu-HU" dirty="0" err="1"/>
              <a:t>mostmár</a:t>
            </a:r>
            <a:r>
              <a:rPr lang="hu-HU" dirty="0"/>
              <a:t> 48 óráig jó, </a:t>
            </a:r>
          </a:p>
          <a:p>
            <a:pPr marL="0" indent="0">
              <a:buNone/>
            </a:pPr>
            <a:r>
              <a:rPr lang="hu-HU" dirty="0"/>
              <a:t>nem 24 óráig</a:t>
            </a:r>
          </a:p>
          <a:p>
            <a:pPr marL="0" indent="0">
              <a:buNone/>
            </a:pPr>
            <a:r>
              <a:rPr lang="hu-HU" dirty="0"/>
              <a:t>A rendszer használata során </a:t>
            </a:r>
          </a:p>
          <a:p>
            <a:pPr marL="0" indent="0">
              <a:buNone/>
            </a:pPr>
            <a:r>
              <a:rPr lang="hu-HU" dirty="0"/>
              <a:t>felmerülő technikai problémák:</a:t>
            </a:r>
          </a:p>
          <a:p>
            <a:pPr marL="0" indent="0">
              <a:buNone/>
            </a:pPr>
            <a:r>
              <a:rPr lang="hu-HU" dirty="0" err="1"/>
              <a:t>Ujvilág</a:t>
            </a:r>
            <a:r>
              <a:rPr lang="hu-HU" dirty="0"/>
              <a:t> Kft.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 felületen átbeszélendő:</a:t>
            </a:r>
          </a:p>
          <a:p>
            <a:pPr marL="0" indent="0">
              <a:buNone/>
            </a:pPr>
            <a:r>
              <a:rPr lang="hu-HU" dirty="0"/>
              <a:t>- nyilvántartások </a:t>
            </a:r>
          </a:p>
          <a:p>
            <a:pPr marL="0" indent="0">
              <a:buNone/>
            </a:pPr>
            <a:r>
              <a:rPr lang="hu-HU" dirty="0"/>
              <a:t>- közbeszerzési eljárás</a:t>
            </a:r>
          </a:p>
          <a:p>
            <a:pPr marL="0" indent="0">
              <a:buNone/>
            </a:pPr>
            <a:r>
              <a:rPr lang="hu-HU" dirty="0"/>
              <a:t>- támogatás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1026" name="Picture 2" descr="Elektronikus közbeszerzési rendszer – Wikipédia">
            <a:extLst>
              <a:ext uri="{FF2B5EF4-FFF2-40B4-BE49-F238E27FC236}">
                <a16:creationId xmlns:a16="http://schemas.microsoft.com/office/drawing/2014/main" id="{F8AD9DA6-1500-C1CD-C108-648209A47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955" y="2544183"/>
            <a:ext cx="6958614" cy="3931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lektronikus Közbeszerzési Rendszer">
            <a:extLst>
              <a:ext uri="{FF2B5EF4-FFF2-40B4-BE49-F238E27FC236}">
                <a16:creationId xmlns:a16="http://schemas.microsoft.com/office/drawing/2014/main" id="{D2BCCA0C-CE95-6C82-EEA3-7A97355DA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286" y="731"/>
            <a:ext cx="4521692" cy="254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950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4C42E1-6509-1DEC-B452-0F5D9FF71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F0FFD9E-870D-65AD-2953-60FCB76E2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>
                <a:solidFill>
                  <a:srgbClr val="FF0000"/>
                </a:solidFill>
              </a:rPr>
              <a:t>Eljárások keresése- „Megindított eljárások” fül</a:t>
            </a:r>
          </a:p>
          <a:p>
            <a:r>
              <a:rPr lang="hu-HU" b="1" dirty="0">
                <a:solidFill>
                  <a:srgbClr val="FF0000"/>
                </a:solidFill>
              </a:rPr>
              <a:t>Érdeklődés jelzése:</a:t>
            </a:r>
          </a:p>
          <a:p>
            <a:r>
              <a:rPr lang="hu-HU" dirty="0"/>
              <a:t>A 115. § szerinti eljárás és a  DBR (dinamikus beszerzési rendszer) lebonyolítási szakasza kivételével minden eljárástípusra lehet érdeklődést benyújtani.</a:t>
            </a:r>
          </a:p>
          <a:p>
            <a:r>
              <a:rPr lang="hu-HU" dirty="0"/>
              <a:t>Részenként külön-külön kell érdeklődni, a rendszer több sornyi ajánlatot hoz létre.</a:t>
            </a:r>
          </a:p>
          <a:p>
            <a:r>
              <a:rPr lang="hu-HU" b="1" dirty="0">
                <a:solidFill>
                  <a:srgbClr val="FF0000"/>
                </a:solidFill>
              </a:rPr>
              <a:t>Eljárási cselekmények, amelyeket indíthatunk a bontásig és azt követően:</a:t>
            </a:r>
          </a:p>
          <a:p>
            <a:r>
              <a:rPr lang="hu-HU" b="1" dirty="0"/>
              <a:t>- egyéb kommunikáció</a:t>
            </a:r>
          </a:p>
          <a:p>
            <a:r>
              <a:rPr lang="hu-HU" b="1" dirty="0"/>
              <a:t>- kiegészítő tájékoztatáskérés</a:t>
            </a:r>
          </a:p>
          <a:p>
            <a:r>
              <a:rPr lang="hu-HU" b="1" dirty="0"/>
              <a:t>-Előzetes vitarendezés</a:t>
            </a:r>
          </a:p>
          <a:p>
            <a:r>
              <a:rPr lang="hu-HU" b="1" dirty="0"/>
              <a:t>- iratbetekintés</a:t>
            </a:r>
          </a:p>
          <a:p>
            <a:r>
              <a:rPr lang="hu-HU" b="1" dirty="0">
                <a:solidFill>
                  <a:srgbClr val="FF0000"/>
                </a:solidFill>
              </a:rPr>
              <a:t>Az ajánlatkérő cselekménye miatt indítható cselekmények: </a:t>
            </a:r>
            <a:r>
              <a:rPr lang="hu-HU" b="1" dirty="0" err="1"/>
              <a:t>árindokolás</a:t>
            </a:r>
            <a:r>
              <a:rPr lang="hu-HU" b="1" dirty="0"/>
              <a:t>, igazolások benyújtása, hiánypótlás, felvilágosításadás</a:t>
            </a:r>
          </a:p>
          <a:p>
            <a:r>
              <a:rPr lang="hu-HU" b="1" dirty="0"/>
              <a:t>Önkéntes hiánypótlás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3074" name="Picture 2" descr="2018. Elektronikus közbeszerzés - országos szakmai gyakorlati nap a  Közbeszerzési Hatóság, Ajánlatkérő-ajánlattevő, valamint a  rendszerüzemeltető, NEKSZT Kft. szemszögéből-Közbeszerzés">
            <a:extLst>
              <a:ext uri="{FF2B5EF4-FFF2-40B4-BE49-F238E27FC236}">
                <a16:creationId xmlns:a16="http://schemas.microsoft.com/office/drawing/2014/main" id="{EA2F2670-47A6-C7B4-D91B-D8BA2EC8A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4458" y="133166"/>
            <a:ext cx="2975499" cy="223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656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C1B2ED-7A67-E656-7AD8-30118BB6B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b="1" dirty="0">
                <a:solidFill>
                  <a:srgbClr val="FF0000"/>
                </a:solidFill>
              </a:rPr>
              <a:t>Amikre a felhívásokban figyeljünk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26D11E-42D5-51DB-34AB-4206EB472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>
                <a:solidFill>
                  <a:srgbClr val="FF0000"/>
                </a:solidFill>
              </a:rPr>
              <a:t>Értékelés: </a:t>
            </a:r>
            <a:r>
              <a:rPr lang="hu-HU" dirty="0"/>
              <a:t>Az ár építési beruházások esetében 70-es súlyszámú lehet, emellett szakemberek szakmai többlettapasztalata, egyéb környezetvédelmi feltételek, jótállás kerülnek általában előírásra.</a:t>
            </a:r>
          </a:p>
          <a:p>
            <a:r>
              <a:rPr lang="hu-HU" dirty="0"/>
              <a:t>Áruk és szolgáltatások esetében az ár mellett szakember szakmai többlettapasztalata, műszaki többletelvárások gyakoriak.</a:t>
            </a:r>
          </a:p>
          <a:p>
            <a:r>
              <a:rPr lang="hu-HU" b="1" dirty="0">
                <a:solidFill>
                  <a:srgbClr val="FF0000"/>
                </a:solidFill>
              </a:rPr>
              <a:t>Fenntartottság</a:t>
            </a:r>
          </a:p>
          <a:p>
            <a:r>
              <a:rPr lang="hu-HU" b="1" dirty="0">
                <a:solidFill>
                  <a:srgbClr val="FF0000"/>
                </a:solidFill>
              </a:rPr>
              <a:t>A szerződéstervezeteket érdemes átolvasni</a:t>
            </a:r>
          </a:p>
          <a:p>
            <a:r>
              <a:rPr lang="hu-HU" b="1" dirty="0">
                <a:solidFill>
                  <a:srgbClr val="FF0000"/>
                </a:solidFill>
              </a:rPr>
              <a:t>Alkalmasság: műszaki alkalmasság: </a:t>
            </a:r>
            <a:r>
              <a:rPr lang="hu-HU" dirty="0"/>
              <a:t>referenciakövetelmény és/vagy szakember megléte kerül előírásra</a:t>
            </a:r>
            <a:r>
              <a:rPr lang="hu-HU" b="1" dirty="0"/>
              <a:t>. </a:t>
            </a:r>
          </a:p>
          <a:p>
            <a:r>
              <a:rPr lang="hu-HU" b="1" dirty="0">
                <a:solidFill>
                  <a:srgbClr val="FF0000"/>
                </a:solidFill>
              </a:rPr>
              <a:t>Pénzügyi esetében </a:t>
            </a:r>
            <a:r>
              <a:rPr lang="hu-HU" dirty="0"/>
              <a:t>banki igazolást kérnek és /vagy </a:t>
            </a:r>
            <a:r>
              <a:rPr lang="hu-HU" dirty="0" err="1"/>
              <a:t>árbevételi</a:t>
            </a:r>
            <a:r>
              <a:rPr lang="hu-HU" dirty="0"/>
              <a:t> nyilatkozatot</a:t>
            </a:r>
          </a:p>
          <a:p>
            <a:r>
              <a:rPr lang="hu-HU" b="1" dirty="0">
                <a:solidFill>
                  <a:srgbClr val="FF0000"/>
                </a:solidFill>
              </a:rPr>
              <a:t>Szakmai alkalmasság esetében: </a:t>
            </a:r>
            <a:r>
              <a:rPr lang="hu-HU" dirty="0"/>
              <a:t>kamarai nyilvántartásba szereplés</a:t>
            </a:r>
          </a:p>
        </p:txBody>
      </p:sp>
    </p:spTree>
    <p:extLst>
      <p:ext uri="{BB962C8B-B14F-4D97-AF65-F5344CB8AC3E}">
        <p14:creationId xmlns:p14="http://schemas.microsoft.com/office/powerpoint/2010/main" val="247630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B88BFA-1D20-22C5-2E7C-CA8A496EC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60CDC57-9477-2404-D44C-2C7BEACCF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>
                <a:solidFill>
                  <a:srgbClr val="FF0000"/>
                </a:solidFill>
              </a:rPr>
              <a:t>Ajánlati biztosíték- </a:t>
            </a:r>
            <a:r>
              <a:rPr lang="hu-HU" dirty="0"/>
              <a:t>3 féle módon lehet teljesíteni, ha elmarad, </a:t>
            </a:r>
          </a:p>
          <a:p>
            <a:r>
              <a:rPr lang="hu-HU" dirty="0"/>
              <a:t>az ajánlat érvénytelen</a:t>
            </a:r>
          </a:p>
          <a:p>
            <a:r>
              <a:rPr lang="hu-HU" b="1" dirty="0">
                <a:solidFill>
                  <a:srgbClr val="FF0000"/>
                </a:solidFill>
              </a:rPr>
              <a:t>Szakmai ajánlat meg nem léte érvénytelenséghez vezet!!! </a:t>
            </a:r>
          </a:p>
          <a:p>
            <a:r>
              <a:rPr lang="hu-HU" b="1" dirty="0">
                <a:solidFill>
                  <a:srgbClr val="FF0000"/>
                </a:solidFill>
              </a:rPr>
              <a:t>Szerződéshez szükségesek:</a:t>
            </a:r>
          </a:p>
          <a:p>
            <a:r>
              <a:rPr lang="hu-HU" dirty="0"/>
              <a:t>ISO, HACCP vagy egyéb tanúsítvány, CE minősítés, stb. megléte</a:t>
            </a:r>
          </a:p>
          <a:p>
            <a:r>
              <a:rPr lang="hu-HU" dirty="0"/>
              <a:t>Felelősségbiztosítási kötvény és befizetési igazolás</a:t>
            </a:r>
          </a:p>
          <a:p>
            <a:r>
              <a:rPr lang="hu-HU" dirty="0"/>
              <a:t>Bizonyos gépek, szakemberek megléte- a felhívásokban 5 fő </a:t>
            </a:r>
          </a:p>
          <a:p>
            <a:r>
              <a:rPr lang="hu-HU" dirty="0"/>
              <a:t>feletti létszámot alkalmasságánál nem engednek kiírni</a:t>
            </a:r>
          </a:p>
          <a:p>
            <a:r>
              <a:rPr lang="hu-HU" dirty="0"/>
              <a:t>Kötbéreket, biztosítékokat megfigyelni</a:t>
            </a:r>
          </a:p>
          <a:p>
            <a:endParaRPr lang="hu-HU" dirty="0"/>
          </a:p>
        </p:txBody>
      </p:sp>
      <p:pic>
        <p:nvPicPr>
          <p:cNvPr id="4098" name="Picture 2" descr="EKR Felhasznaloi Kezikonyv II Kotet 62 Verzio Ajanlattevo | PDF">
            <a:extLst>
              <a:ext uri="{FF2B5EF4-FFF2-40B4-BE49-F238E27FC236}">
                <a16:creationId xmlns:a16="http://schemas.microsoft.com/office/drawing/2014/main" id="{C9290DD8-DD97-0BFD-8E70-7313386D9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482" y="2263140"/>
            <a:ext cx="283845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Központi egységes elektronikus közbeszerzési rendszer – Közbeszerzési  tanácsadás">
            <a:extLst>
              <a:ext uri="{FF2B5EF4-FFF2-40B4-BE49-F238E27FC236}">
                <a16:creationId xmlns:a16="http://schemas.microsoft.com/office/drawing/2014/main" id="{D45CCF8A-08D7-3F1D-76EC-3A9D2A096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9379" y="131001"/>
            <a:ext cx="3138655" cy="188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53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BA2B7A3-141D-40EC-4EE2-97BD11BE4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b="1" dirty="0">
                <a:solidFill>
                  <a:srgbClr val="FF0000"/>
                </a:solidFill>
              </a:rPr>
              <a:t>Az ajánlat összeállítása és beadása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FA360D2-8BC6-B881-D75E-D6D45E08C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5122" name="Picture 2" descr="AZ ELEKTRONIKUS KÖZBESZERZÉSI RENDSZER (EKR RENDSZER) BEMUTATÁSA  MINISZTERELNÖKSÉG - PDF Ingyenes letöltés">
            <a:extLst>
              <a:ext uri="{FF2B5EF4-FFF2-40B4-BE49-F238E27FC236}">
                <a16:creationId xmlns:a16="http://schemas.microsoft.com/office/drawing/2014/main" id="{41BFF005-0B13-BCFB-0C1C-AB745DF01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102" y="1781009"/>
            <a:ext cx="8129191" cy="4699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95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C791489-9F71-A60A-2723-6A7B4640C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8E0C5B4-ADA5-BBE6-CD82-3DF23BE52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Benyújtandó iratok jegyzéke vagy További közbeszerzési dokumentumok</a:t>
            </a:r>
          </a:p>
          <a:p>
            <a:pPr algn="just"/>
            <a:r>
              <a:rPr lang="hu-HU" dirty="0"/>
              <a:t>Darabonként 25 MB alatti fájlok tölthetőek fel</a:t>
            </a:r>
          </a:p>
          <a:p>
            <a:pPr algn="just"/>
            <a:r>
              <a:rPr lang="hu-HU" dirty="0"/>
              <a:t>EEKD külön van</a:t>
            </a:r>
          </a:p>
          <a:p>
            <a:pPr algn="just"/>
            <a:r>
              <a:rPr lang="hu-HU" dirty="0"/>
              <a:t>A végén „Mentés” és „Adatok formai ellenőrzése” gomb megnyomása</a:t>
            </a:r>
          </a:p>
          <a:p>
            <a:pPr algn="just"/>
            <a:r>
              <a:rPr lang="hu-HU" dirty="0"/>
              <a:t>2 lépcsős az ajánlat beadása</a:t>
            </a:r>
          </a:p>
          <a:p>
            <a:pPr algn="just"/>
            <a:r>
              <a:rPr lang="hu-HU" dirty="0"/>
              <a:t>A végén a másodlagos telefonszámot be kell írnunk, ha vissza szeretnénk nyitni</a:t>
            </a:r>
          </a:p>
          <a:p>
            <a:pPr algn="just"/>
            <a:r>
              <a:rPr lang="hu-HU" dirty="0"/>
              <a:t>Ajánlat lezárásakor mi jelenik meg?</a:t>
            </a:r>
          </a:p>
          <a:p>
            <a:endParaRPr lang="hu-HU" dirty="0"/>
          </a:p>
        </p:txBody>
      </p:sp>
      <p:pic>
        <p:nvPicPr>
          <p:cNvPr id="7170" name="Picture 2" descr="Az EKR-rendszer használata - Napitender">
            <a:extLst>
              <a:ext uri="{FF2B5EF4-FFF2-40B4-BE49-F238E27FC236}">
                <a16:creationId xmlns:a16="http://schemas.microsoft.com/office/drawing/2014/main" id="{F49CF6D8-F3C6-51CC-1991-1E530E98B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109194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EKR 2019. A GYAKORLATRA FÓKUSZÁLVA - törvényváltozás értelmezése és  gyakorlati tudnivalói közbeszerzési szakértők és a NEKSZT  szemszögéből-Közbeszerzés">
            <a:extLst>
              <a:ext uri="{FF2B5EF4-FFF2-40B4-BE49-F238E27FC236}">
                <a16:creationId xmlns:a16="http://schemas.microsoft.com/office/drawing/2014/main" id="{F9E71BB8-00AB-7FF5-7477-9C77A71EA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938416"/>
            <a:ext cx="5979388" cy="181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Az EKR rendszer | Tender Help Hungary">
            <a:extLst>
              <a:ext uri="{FF2B5EF4-FFF2-40B4-BE49-F238E27FC236}">
                <a16:creationId xmlns:a16="http://schemas.microsoft.com/office/drawing/2014/main" id="{B38A541D-4A11-7234-7B46-A53FABE49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93" y="4952373"/>
            <a:ext cx="4279777" cy="1854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184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E4A571-A0D9-00A5-92C0-81D1CD64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rgbClr val="FF0000"/>
                </a:solidFill>
              </a:rPr>
              <a:t>Köszönöm szépen a figyelmet!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256F15D-3F7D-3CCE-5C04-F9011BD9D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u-HU" b="1" dirty="0">
                <a:hlinkClick r:id="rId2"/>
              </a:rPr>
              <a:t>talabosdavidne@gmail.com</a:t>
            </a:r>
            <a:endParaRPr lang="hu-HU" b="1" dirty="0"/>
          </a:p>
          <a:p>
            <a:pPr algn="ctr"/>
            <a:r>
              <a:rPr lang="hu-HU" b="1" dirty="0"/>
              <a:t>0670-3284527</a:t>
            </a:r>
          </a:p>
          <a:p>
            <a:pPr algn="ctr"/>
            <a:r>
              <a:rPr lang="hu-HU" b="1" dirty="0"/>
              <a:t>https://kozbeszerzestanacsado.hu/</a:t>
            </a:r>
          </a:p>
        </p:txBody>
      </p:sp>
      <p:pic>
        <p:nvPicPr>
          <p:cNvPr id="6146" name="Picture 2" descr="Kinek van szüksége EKR-re, és hogyan működik? - mfor.hu">
            <a:extLst>
              <a:ext uri="{FF2B5EF4-FFF2-40B4-BE49-F238E27FC236}">
                <a16:creationId xmlns:a16="http://schemas.microsoft.com/office/drawing/2014/main" id="{1A4DCF52-07E5-2D15-BE8F-A9892E8D9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324" y="3794914"/>
            <a:ext cx="5133975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Dr. Berecz Orsolya - Közbeszerzési tanácsadó iroda">
            <a:extLst>
              <a:ext uri="{FF2B5EF4-FFF2-40B4-BE49-F238E27FC236}">
                <a16:creationId xmlns:a16="http://schemas.microsoft.com/office/drawing/2014/main" id="{4A80F6D9-CE5C-0FFC-1FBE-AB05389DB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093" y="1904797"/>
            <a:ext cx="3416305" cy="136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Közbeszerzés nélkül, bő 7 milliárd forintból fejlesztené a kormány az Elektronikus  Közbeszerzési Rendszert | atlatszo.hu">
            <a:extLst>
              <a:ext uri="{FF2B5EF4-FFF2-40B4-BE49-F238E27FC236}">
                <a16:creationId xmlns:a16="http://schemas.microsoft.com/office/drawing/2014/main" id="{C47D7213-AC21-7F90-F9BD-F5703D55F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46" y="2014194"/>
            <a:ext cx="3287020" cy="185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Nyitólap - Főportál">
            <a:extLst>
              <a:ext uri="{FF2B5EF4-FFF2-40B4-BE49-F238E27FC236}">
                <a16:creationId xmlns:a16="http://schemas.microsoft.com/office/drawing/2014/main" id="{D59EE7BF-3802-A88E-8136-6CACC8F94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069080"/>
            <a:ext cx="4590495" cy="240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825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appa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135</TotalTime>
  <Words>380</Words>
  <Application>Microsoft Office PowerPoint</Application>
  <PresentationFormat>Szélesvásznú</PresentationFormat>
  <Paragraphs>56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Szappan</vt:lpstr>
      <vt:lpstr>Az elektronikus közbeszerzési rendszer vállalkozói szemmel</vt:lpstr>
      <vt:lpstr>Regisztráció, bejelentkezés a  rendszerbe</vt:lpstr>
      <vt:lpstr>PowerPoint-bemutató</vt:lpstr>
      <vt:lpstr>Amikre a felhívásokban figyeljünk</vt:lpstr>
      <vt:lpstr>PowerPoint-bemutató</vt:lpstr>
      <vt:lpstr>Az ajánlat összeállítása és beadása</vt:lpstr>
      <vt:lpstr>PowerPoint-bemutató</vt:lpstr>
      <vt:lpstr>Köszönöm szépen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elektronikus közbeszerzési rendszer vállalkozói szemmel</dc:title>
  <dc:creator>Nikolett Talabos Dávidné Dr. Lukács</dc:creator>
  <cp:lastModifiedBy>Nikolett Talabos Dávidné Dr. Lukács</cp:lastModifiedBy>
  <cp:revision>49</cp:revision>
  <dcterms:created xsi:type="dcterms:W3CDTF">2023-10-30T21:10:54Z</dcterms:created>
  <dcterms:modified xsi:type="dcterms:W3CDTF">2023-10-31T11:22:39Z</dcterms:modified>
</cp:coreProperties>
</file>